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42" roundtripDataSignature="AMtx7mjF83BROkjLvHcAEL9h9ewdR/vT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DCA207-264D-4026-A6D4-1040DCED4C8B}">
  <a:tblStyle styleId="{4EDCA207-264D-4026-A6D4-1040DCED4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Comfortaa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2174534b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42174534b9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174534b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42174534b9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174534b9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42174534b9_1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2174534b9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242174534b9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2174534b9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242174534b9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2174534b9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242174534b9_1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2174534b9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242174534b9_1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2174534b9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242174534b9_1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2174534b9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242174534b9_1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2174534b9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242174534b9_1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2174534b9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242174534b9_1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2174534b9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242174534b9_1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174534b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42174534b9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2174534b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2174534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174534b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42174534b9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2174534b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42174534b9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2174534b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42174534b9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1" Type="http://schemas.openxmlformats.org/officeDocument/2006/relationships/image" Target="../media/image35.png"/><Relationship Id="rId10" Type="http://schemas.openxmlformats.org/officeDocument/2006/relationships/image" Target="../media/image44.png"/><Relationship Id="rId9" Type="http://schemas.openxmlformats.org/officeDocument/2006/relationships/image" Target="../media/image55.png"/><Relationship Id="rId5" Type="http://schemas.openxmlformats.org/officeDocument/2006/relationships/image" Target="../media/image33.png"/><Relationship Id="rId6" Type="http://schemas.openxmlformats.org/officeDocument/2006/relationships/image" Target="../media/image48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7.png"/><Relationship Id="rId13" Type="http://schemas.openxmlformats.org/officeDocument/2006/relationships/hyperlink" Target="https://opensource.org/license/isc-license-txt/" TargetMode="External"/><Relationship Id="rId12" Type="http://schemas.openxmlformats.org/officeDocument/2006/relationships/hyperlink" Target="https://opensource.org/license/isc-license-txt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54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hyperlink" Target="https://github.com/jeffotoni/quick" TargetMode="External"/><Relationship Id="rId6" Type="http://schemas.openxmlformats.org/officeDocument/2006/relationships/image" Target="../media/image45.png"/><Relationship Id="rId7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10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vingarcia/ksql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hyperlink" Target="https://github.com/vingarcia/ksql" TargetMode="External"/><Relationship Id="rId8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hyperlink" Target="https://hacktoberfest.com/" TargetMode="External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6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6" name="Google Shape;5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1" name="Google Shape;61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2174534b9_1_155"/>
          <p:cNvSpPr/>
          <p:nvPr/>
        </p:nvSpPr>
        <p:spPr>
          <a:xfrm>
            <a:off x="6363488" y="1698025"/>
            <a:ext cx="2838600" cy="2838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42174534b9_1_155"/>
          <p:cNvSpPr/>
          <p:nvPr/>
        </p:nvSpPr>
        <p:spPr>
          <a:xfrm>
            <a:off x="3230988" y="489225"/>
            <a:ext cx="2838600" cy="28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2174534b9_1_155"/>
          <p:cNvSpPr/>
          <p:nvPr/>
        </p:nvSpPr>
        <p:spPr>
          <a:xfrm>
            <a:off x="98500" y="978050"/>
            <a:ext cx="2838600" cy="28386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g242174534b9_1_15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32" name="Google Shape;232;g242174534b9_1_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g242174534b9_1_15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" name="Google Shape;234;g242174534b9_1_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g242174534b9_1_15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g242174534b9_1_15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37" name="Google Shape;237;g242174534b9_1_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g242174534b9_1_15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g242174534b9_1_155"/>
          <p:cNvSpPr txBox="1"/>
          <p:nvPr/>
        </p:nvSpPr>
        <p:spPr>
          <a:xfrm>
            <a:off x="304725" y="1905000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distribuído </a:t>
            </a:r>
            <a:endParaRPr b="1"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livremente</a:t>
            </a:r>
            <a:endParaRPr b="1"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g242174534b9_1_155"/>
          <p:cNvSpPr txBox="1"/>
          <p:nvPr/>
        </p:nvSpPr>
        <p:spPr>
          <a:xfrm>
            <a:off x="3584600" y="1560825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modificado</a:t>
            </a:r>
            <a:endParaRPr sz="100"/>
          </a:p>
        </p:txBody>
      </p:sp>
      <p:sp>
        <p:nvSpPr>
          <p:cNvPr id="241" name="Google Shape;241;g242174534b9_1_155"/>
          <p:cNvSpPr txBox="1"/>
          <p:nvPr/>
        </p:nvSpPr>
        <p:spPr>
          <a:xfrm>
            <a:off x="7235700" y="2823300"/>
            <a:ext cx="1686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e usado</a:t>
            </a:r>
            <a:endParaRPr sz="500"/>
          </a:p>
        </p:txBody>
      </p:sp>
      <p:cxnSp>
        <p:nvCxnSpPr>
          <p:cNvPr id="242" name="Google Shape;242;g242174534b9_1_155"/>
          <p:cNvCxnSpPr>
            <a:stCxn id="230" idx="4"/>
            <a:endCxn id="229" idx="4"/>
          </p:cNvCxnSpPr>
          <p:nvPr/>
        </p:nvCxnSpPr>
        <p:spPr>
          <a:xfrm rot="-5400000">
            <a:off x="2839750" y="2006000"/>
            <a:ext cx="488700" cy="3132600"/>
          </a:xfrm>
          <a:prstGeom prst="curvedConnector3">
            <a:avLst>
              <a:gd fmla="val -4872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3" name="Google Shape;243;g242174534b9_1_155"/>
          <p:cNvCxnSpPr>
            <a:stCxn id="229" idx="0"/>
            <a:endCxn id="228" idx="0"/>
          </p:cNvCxnSpPr>
          <p:nvPr/>
        </p:nvCxnSpPr>
        <p:spPr>
          <a:xfrm flipH="1" rot="-5400000">
            <a:off x="5612238" y="-472725"/>
            <a:ext cx="1208700" cy="3132600"/>
          </a:xfrm>
          <a:prstGeom prst="curvedConnector3">
            <a:avLst>
              <a:gd fmla="val -1970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4" name="Google Shape;244;g242174534b9_1_155"/>
          <p:cNvSpPr txBox="1"/>
          <p:nvPr/>
        </p:nvSpPr>
        <p:spPr>
          <a:xfrm>
            <a:off x="3173350" y="4374750"/>
            <a:ext cx="31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Comfortaa"/>
                <a:ea typeface="Comfortaa"/>
                <a:cs typeface="Comfortaa"/>
                <a:sym typeface="Comfortaa"/>
              </a:rPr>
              <a:t>qualquer projeto </a:t>
            </a:r>
            <a:r>
              <a:rPr b="1" lang="pt-BR" sz="600">
                <a:highlight>
                  <a:srgbClr val="FF9900"/>
                </a:highlight>
                <a:latin typeface="Comfortaa"/>
                <a:ea typeface="Comfortaa"/>
                <a:cs typeface="Comfortaa"/>
                <a:sym typeface="Comfortaa"/>
              </a:rPr>
              <a:t>derivado</a:t>
            </a:r>
            <a:r>
              <a:rPr lang="pt-BR" sz="600">
                <a:latin typeface="Comfortaa"/>
                <a:ea typeface="Comfortaa"/>
                <a:cs typeface="Comfortaa"/>
                <a:sym typeface="Comfortaa"/>
              </a:rPr>
              <a:t> também seja distribuído sob os mesmos termos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g242174534b9_1_102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50" name="Google Shape;250;g242174534b9_1_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242174534b9_1_10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g242174534b9_1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g242174534b9_1_10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g242174534b9_1_102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55" name="Google Shape;255;g242174534b9_1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g242174534b9_1_10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g242174534b9_1_102"/>
          <p:cNvSpPr txBox="1"/>
          <p:nvPr/>
        </p:nvSpPr>
        <p:spPr>
          <a:xfrm>
            <a:off x="1110525" y="959250"/>
            <a:ext cx="6775800" cy="30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9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 </a:t>
            </a:r>
            <a:r>
              <a:rPr lang="pt-BR" sz="5900">
                <a:solidFill>
                  <a:srgbClr val="52C7E7"/>
                </a:solidFill>
                <a:highlight>
                  <a:srgbClr val="474747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não</a:t>
            </a:r>
            <a:r>
              <a:rPr lang="pt-BR" sz="59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Permissivas</a:t>
            </a:r>
            <a:endParaRPr b="1" sz="4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g242174534b9_1_22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63" name="Google Shape;263;g242174534b9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g242174534b9_1_22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g242174534b9_1_22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66" name="Google Shape;266;g242174534b9_1_2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g242174534b9_1_22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g242174534b9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g242174534b9_1_22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" name="Google Shape;270;g242174534b9_1_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026" y="1368351"/>
            <a:ext cx="2200224" cy="82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42174534b9_1_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625" y="2573900"/>
            <a:ext cx="2200225" cy="9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42174534b9_1_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4275" y="3815800"/>
            <a:ext cx="2147163" cy="88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42174534b9_1_2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5088" y="243601"/>
            <a:ext cx="1829400" cy="1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42174534b9_1_2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1113" y="2605775"/>
            <a:ext cx="1779320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42174534b9_1_2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8875" y="2374069"/>
            <a:ext cx="2147175" cy="69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42174534b9_1_2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9200" y="-49250"/>
            <a:ext cx="1052664" cy="12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42174534b9_1_227"/>
          <p:cNvSpPr txBox="1"/>
          <p:nvPr/>
        </p:nvSpPr>
        <p:spPr>
          <a:xfrm>
            <a:off x="4590300" y="4227000"/>
            <a:ext cx="31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Comfortaa"/>
                <a:ea typeface="Comfortaa"/>
                <a:cs typeface="Comfortaa"/>
                <a:sym typeface="Comfortaa"/>
              </a:rPr>
              <a:t>qualquer projeto </a:t>
            </a:r>
            <a:r>
              <a:rPr b="1" lang="pt-BR" sz="600">
                <a:highlight>
                  <a:srgbClr val="FF9900"/>
                </a:highlight>
                <a:latin typeface="Comfortaa"/>
                <a:ea typeface="Comfortaa"/>
                <a:cs typeface="Comfortaa"/>
                <a:sym typeface="Comfortaa"/>
              </a:rPr>
              <a:t>derivado</a:t>
            </a:r>
            <a:r>
              <a:rPr lang="pt-BR" sz="600">
                <a:latin typeface="Comfortaa"/>
                <a:ea typeface="Comfortaa"/>
                <a:cs typeface="Comfortaa"/>
                <a:sym typeface="Comfortaa"/>
              </a:rPr>
              <a:t> também seja distribuído sob os mesmos termos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g242174534b9_1_13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83" name="Google Shape;283;g242174534b9_1_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g242174534b9_1_13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g242174534b9_1_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g242174534b9_1_13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g242174534b9_1_13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88" name="Google Shape;288;g242174534b9_1_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g242174534b9_1_13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g242174534b9_1_139"/>
          <p:cNvSpPr txBox="1"/>
          <p:nvPr/>
        </p:nvSpPr>
        <p:spPr>
          <a:xfrm>
            <a:off x="893600" y="1210400"/>
            <a:ext cx="6916500" cy="2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9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 Permissivas</a:t>
            </a:r>
            <a:endParaRPr sz="4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g242174534b9_1_18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96" name="Google Shape;296;g242174534b9_1_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g242174534b9_1_18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g242174534b9_1_18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99" name="Google Shape;299;g242174534b9_1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g242174534b9_1_18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g242174534b9_1_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g242174534b9_1_18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g242174534b9_1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500" y="0"/>
            <a:ext cx="1709825" cy="17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42174534b9_1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50" y="1210225"/>
            <a:ext cx="1433750" cy="14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42174534b9_1_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75" y="2943000"/>
            <a:ext cx="3095976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42174534b9_1_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0950" y="1509250"/>
            <a:ext cx="1433750" cy="14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42174534b9_1_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2325" y="3535800"/>
            <a:ext cx="199627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42174534b9_1_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8650" y="1941998"/>
            <a:ext cx="2887525" cy="15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42174534b9_1_1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5300" y="307930"/>
            <a:ext cx="25241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42174534b9_1_186"/>
          <p:cNvSpPr txBox="1"/>
          <p:nvPr/>
        </p:nvSpPr>
        <p:spPr>
          <a:xfrm>
            <a:off x="3253150" y="2910625"/>
            <a:ext cx="165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5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ISC License (ISC)</a:t>
            </a:r>
            <a:endParaRPr b="1" sz="1350">
              <a:solidFill>
                <a:srgbClr val="202124"/>
              </a:solidFill>
              <a:highlight>
                <a:srgbClr val="FFFFFF"/>
              </a:highlight>
              <a:uFill>
                <a:noFill/>
              </a:uFill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311" name="Google Shape;311;g242174534b9_1_186"/>
          <p:cNvSpPr txBox="1"/>
          <p:nvPr/>
        </p:nvSpPr>
        <p:spPr>
          <a:xfrm>
            <a:off x="3072000" y="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1988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2" name="Google Shape;312;g242174534b9_1_186"/>
          <p:cNvSpPr txBox="1"/>
          <p:nvPr/>
        </p:nvSpPr>
        <p:spPr>
          <a:xfrm>
            <a:off x="873575" y="91007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1988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3" name="Google Shape;313;g242174534b9_1_186"/>
          <p:cNvSpPr txBox="1"/>
          <p:nvPr/>
        </p:nvSpPr>
        <p:spPr>
          <a:xfrm>
            <a:off x="1890650" y="313560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1995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4" name="Google Shape;314;g242174534b9_1_186"/>
          <p:cNvSpPr txBox="1"/>
          <p:nvPr/>
        </p:nvSpPr>
        <p:spPr>
          <a:xfrm>
            <a:off x="2888175" y="243212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2003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5" name="Google Shape;315;g242174534b9_1_186"/>
          <p:cNvSpPr txBox="1"/>
          <p:nvPr/>
        </p:nvSpPr>
        <p:spPr>
          <a:xfrm>
            <a:off x="7800025" y="164150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1998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6" name="Google Shape;316;g242174534b9_1_186"/>
          <p:cNvSpPr txBox="1"/>
          <p:nvPr/>
        </p:nvSpPr>
        <p:spPr>
          <a:xfrm>
            <a:off x="7007175" y="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2001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7" name="Google Shape;317;g242174534b9_1_186"/>
          <p:cNvSpPr txBox="1"/>
          <p:nvPr/>
        </p:nvSpPr>
        <p:spPr>
          <a:xfrm>
            <a:off x="5098000" y="452962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1995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g242174534b9_1_30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23" name="Google Shape;323;g242174534b9_1_3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g242174534b9_1_30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" name="Google Shape;325;g242174534b9_1_3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g242174534b9_1_30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g242174534b9_1_30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28" name="Google Shape;328;g242174534b9_1_3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g242174534b9_1_30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30" name="Google Shape;330;g242174534b9_1_303"/>
          <p:cNvGraphicFramePr/>
          <p:nvPr/>
        </p:nvGraphicFramePr>
        <p:xfrm>
          <a:off x="952500" y="81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{4EDCA207-264D-4026-A6D4-1040DCED4C8B}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PERL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GPL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Python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PSFL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GPL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C++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GPL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Rust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MIT ou Apache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Go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BSD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PHP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PHP License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Elixir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Apache License 2.0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Nodejs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MIT License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JAVA OpenJDK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434343"/>
                          </a:solidFill>
                        </a:rPr>
                        <a:t>GNU versão 2 + Classpath Exception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31" name="Google Shape;331;g242174534b9_1_303"/>
          <p:cNvSpPr txBox="1"/>
          <p:nvPr/>
        </p:nvSpPr>
        <p:spPr>
          <a:xfrm>
            <a:off x="972825" y="86250"/>
            <a:ext cx="248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242174534b9_1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242174534b9_1_33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38" name="Google Shape;338;g242174534b9_1_3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242174534b9_1_33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g242174534b9_1_33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41" name="Google Shape;341;g242174534b9_1_33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2" name="Google Shape;342;g242174534b9_1_3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g242174534b9_1_33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g242174534b9_1_334"/>
          <p:cNvSpPr txBox="1"/>
          <p:nvPr/>
        </p:nvSpPr>
        <p:spPr>
          <a:xfrm>
            <a:off x="747025" y="1787575"/>
            <a:ext cx="77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48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Benefícios de Colaborar</a:t>
            </a:r>
            <a:endParaRPr b="1" i="0" sz="4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2174534b9_1_346"/>
          <p:cNvSpPr/>
          <p:nvPr/>
        </p:nvSpPr>
        <p:spPr>
          <a:xfrm>
            <a:off x="5795938" y="1727375"/>
            <a:ext cx="2838600" cy="2838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42174534b9_1_346"/>
          <p:cNvSpPr/>
          <p:nvPr/>
        </p:nvSpPr>
        <p:spPr>
          <a:xfrm>
            <a:off x="3625013" y="81500"/>
            <a:ext cx="2838600" cy="283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42174534b9_1_346"/>
          <p:cNvSpPr/>
          <p:nvPr/>
        </p:nvSpPr>
        <p:spPr>
          <a:xfrm>
            <a:off x="98500" y="978050"/>
            <a:ext cx="2838600" cy="28386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g242174534b9_1_34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53" name="Google Shape;353;g242174534b9_1_3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242174534b9_1_34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5" name="Google Shape;355;g242174534b9_1_3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g242174534b9_1_34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g242174534b9_1_34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58" name="Google Shape;358;g242174534b9_1_3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g242174534b9_1_34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g242174534b9_1_346"/>
          <p:cNvSpPr txBox="1"/>
          <p:nvPr/>
        </p:nvSpPr>
        <p:spPr>
          <a:xfrm>
            <a:off x="239250" y="1727375"/>
            <a:ext cx="2638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Aprimorar </a:t>
            </a:r>
            <a:endParaRPr b="1"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habilidades técnicas</a:t>
            </a:r>
            <a:endParaRPr b="1" sz="3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1" name="Google Shape;361;g242174534b9_1_346"/>
          <p:cNvSpPr txBox="1"/>
          <p:nvPr/>
        </p:nvSpPr>
        <p:spPr>
          <a:xfrm>
            <a:off x="3954125" y="879575"/>
            <a:ext cx="2180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Construir </a:t>
            </a: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portfólio</a:t>
            </a:r>
            <a:endParaRPr sz="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2" name="Google Shape;362;g242174534b9_1_346"/>
          <p:cNvSpPr txBox="1"/>
          <p:nvPr/>
        </p:nvSpPr>
        <p:spPr>
          <a:xfrm>
            <a:off x="6042450" y="2708675"/>
            <a:ext cx="24582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omfortaa"/>
                <a:ea typeface="Comfortaa"/>
                <a:cs typeface="Comfortaa"/>
                <a:sym typeface="Comfortaa"/>
              </a:rPr>
              <a:t>Contribuir para a comunidade</a:t>
            </a:r>
            <a:endParaRPr sz="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g242174534b9_1_346"/>
          <p:cNvSpPr/>
          <p:nvPr/>
        </p:nvSpPr>
        <p:spPr>
          <a:xfrm>
            <a:off x="2602363" y="2082725"/>
            <a:ext cx="2838600" cy="28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42174534b9_1_346"/>
          <p:cNvSpPr txBox="1"/>
          <p:nvPr/>
        </p:nvSpPr>
        <p:spPr>
          <a:xfrm>
            <a:off x="2745925" y="2968850"/>
            <a:ext cx="25119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Rede e Colaboração</a:t>
            </a:r>
            <a:endParaRPr sz="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242174534b9_1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g242174534b9_1_37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71" name="Google Shape;371;g242174534b9_1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g242174534b9_1_37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42174534b9_1_37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74" name="Google Shape;374;g242174534b9_1_37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5" name="Google Shape;375;g242174534b9_1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g242174534b9_1_37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g242174534b9_1_378"/>
          <p:cNvSpPr txBox="1"/>
          <p:nvPr/>
        </p:nvSpPr>
        <p:spPr>
          <a:xfrm>
            <a:off x="747025" y="1787575"/>
            <a:ext cx="77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48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alguns projetos</a:t>
            </a:r>
            <a:endParaRPr b="1" i="0" sz="4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42174534b9_1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g242174534b9_1_39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84" name="Google Shape;384;g242174534b9_1_3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242174534b9_1_39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g242174534b9_1_39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87" name="Google Shape;387;g242174534b9_1_39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g242174534b9_1_3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g242174534b9_1_39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g242174534b9_1_39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025" y="-16875"/>
            <a:ext cx="6448850" cy="52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42174534b9_1_3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8850" y="0"/>
            <a:ext cx="1446549" cy="18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Jefferson Otoni Lima (@jeffotoni)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desenvolvimento de Software ❤️;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São mais de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anos trabalhando com desenvolvimento web;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Especialista em algumas linguagens de programação, dentre elas: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Go, 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148425" y="4072075"/>
            <a:ext cx="4281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Ciências da Computação e Pós-Graduado em MBA Gerência de Projetos pela FGV, MBA Arquitetura de soluções pela FIAP;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4890182" y="2267097"/>
            <a:ext cx="84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85" name="Google Shape;85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/>
          <p:nvPr/>
        </p:nvSpPr>
        <p:spPr>
          <a:xfrm>
            <a:off x="604940" y="859075"/>
            <a:ext cx="2270125" cy="340518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95" r="-24985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90" name="Google Shape;9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" name="Google Shape;92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3" name="Google Shape;9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42174534b9_1_4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25" y="0"/>
            <a:ext cx="7746924" cy="50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42174534b9_1_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g242174534b9_1_4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99" name="Google Shape;399;g242174534b9_1_4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g242174534b9_1_4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g242174534b9_1_41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02" name="Google Shape;402;g242174534b9_1_4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g242174534b9_1_4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g242174534b9_1_4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g242174534b9_1_414"/>
          <p:cNvSpPr txBox="1"/>
          <p:nvPr/>
        </p:nvSpPr>
        <p:spPr>
          <a:xfrm>
            <a:off x="3116825" y="25175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https://github.com/vingarcia/ksql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406" name="Google Shape;406;g242174534b9_1_414"/>
          <p:cNvSpPr/>
          <p:nvPr/>
        </p:nvSpPr>
        <p:spPr>
          <a:xfrm>
            <a:off x="992100" y="1716850"/>
            <a:ext cx="950100" cy="4995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242174534b9_1_4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1775" y="644825"/>
            <a:ext cx="1300425" cy="162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42174534b9_1_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34" y="3"/>
            <a:ext cx="7390575" cy="50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42174534b9_1_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g242174534b9_1_43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15" name="Google Shape;415;g242174534b9_1_4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g242174534b9_1_43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g242174534b9_1_43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18" name="Google Shape;418;g242174534b9_1_43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g242174534b9_1_4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g242174534b9_1_43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" name="Google Shape;421;g242174534b9_1_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850" y="344750"/>
            <a:ext cx="1351674" cy="16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42174534b9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2529"/>
            <a:ext cx="9144001" cy="55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42174534b9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g242174534b9_0_6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29" name="Google Shape;429;g242174534b9_0_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g242174534b9_0_6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g242174534b9_0_6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32" name="Google Shape;432;g242174534b9_0_6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3" name="Google Shape;433;g242174534b9_0_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g242174534b9_0_6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g242174534b9_0_61">
            <a:hlinkClick r:id="rId6"/>
          </p:cNvPr>
          <p:cNvSpPr txBox="1"/>
          <p:nvPr/>
        </p:nvSpPr>
        <p:spPr>
          <a:xfrm>
            <a:off x="774900" y="0"/>
            <a:ext cx="22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https://hacktoberfest.com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25" y="2280723"/>
            <a:ext cx="2163476" cy="24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7"/>
          <p:cNvSpPr txBox="1"/>
          <p:nvPr/>
        </p:nvSpPr>
        <p:spPr>
          <a:xfrm>
            <a:off x="3043600" y="4000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600" y="24460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600" y="34080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600" y="29270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3600" y="19664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/>
          <p:cNvSpPr txBox="1"/>
          <p:nvPr/>
        </p:nvSpPr>
        <p:spPr>
          <a:xfrm>
            <a:off x="3570399" y="20817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3570342" y="2582349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3570399" y="3052541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3570342" y="3522758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3053125" y="15504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51" name="Google Shape;45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17"/>
          <p:cNvGrpSpPr/>
          <p:nvPr/>
        </p:nvGrpSpPr>
        <p:grpSpPr>
          <a:xfrm>
            <a:off x="-1130732" y="-1155405"/>
            <a:ext cx="2163483" cy="2168269"/>
            <a:chOff x="1" y="1"/>
            <a:chExt cx="5769290" cy="5782051"/>
          </a:xfrm>
        </p:grpSpPr>
        <p:pic>
          <p:nvPicPr>
            <p:cNvPr id="453" name="Google Shape;453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17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5" name="Google Shape;455;p17"/>
          <p:cNvCxnSpPr/>
          <p:nvPr/>
        </p:nvCxnSpPr>
        <p:spPr>
          <a:xfrm>
            <a:off x="3030063" y="13312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56" name="Google Shape;45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9525" y="0"/>
            <a:ext cx="1695048" cy="21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 b="-5140" l="860" r="-859" t="5140"/>
          <a:stretch/>
        </p:blipFill>
        <p:spPr>
          <a:xfrm>
            <a:off x="5755025" y="1430675"/>
            <a:ext cx="3335680" cy="294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94575" y="540175"/>
            <a:ext cx="59310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3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e Porque deveríamos Colaborar com projetos </a:t>
            </a:r>
            <a:endParaRPr sz="39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3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 Source!</a:t>
            </a:r>
            <a:endParaRPr b="0" i="0" sz="3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18" name="Google Shape;11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91749" y="1528915"/>
            <a:ext cx="1892473" cy="3459860"/>
            <a:chOff x="204325" y="2665075"/>
            <a:chExt cx="1246524" cy="2307650"/>
          </a:xfrm>
        </p:grpSpPr>
        <p:sp>
          <p:nvSpPr>
            <p:cNvPr id="121" name="Google Shape;121;p4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4"/>
          <p:cNvSpPr txBox="1"/>
          <p:nvPr/>
        </p:nvSpPr>
        <p:spPr>
          <a:xfrm>
            <a:off x="2818229" y="180452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que é open source ?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rgbClr val="8CBEE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18245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166788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507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861638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215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569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2866279" y="215460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anos 60 e 70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866279" y="283752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Copyleft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866279" y="245940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Richard Stallman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818229" y="320345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Licenças não Permissivas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818229" y="356937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Licenças Permissivas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950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2818229" y="3950375"/>
            <a:ext cx="2837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Benefícios de Colaborar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4331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2818229" y="433137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7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Alguns projetos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25" y="3086575"/>
            <a:ext cx="2981401" cy="17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686100" y="108487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 Source 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53" name="Google Shape;15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42174534b9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160" name="Google Shape;160;g242174534b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85050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42174534b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500" y="2122425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42174534b9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550" y="832650"/>
            <a:ext cx="28384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2174534b9_1_1"/>
          <p:cNvSpPr txBox="1"/>
          <p:nvPr/>
        </p:nvSpPr>
        <p:spPr>
          <a:xfrm>
            <a:off x="304725" y="1905000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pt-BR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Transparência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64" name="Google Shape;164;g242174534b9_1_1"/>
          <p:cNvSpPr txBox="1"/>
          <p:nvPr/>
        </p:nvSpPr>
        <p:spPr>
          <a:xfrm>
            <a:off x="3518650" y="3161675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Comfortaa"/>
                <a:ea typeface="Comfortaa"/>
                <a:cs typeface="Comfortaa"/>
                <a:sym typeface="Comfortaa"/>
              </a:rPr>
              <a:t>Colaboração</a:t>
            </a:r>
            <a:endParaRPr sz="100"/>
          </a:p>
        </p:txBody>
      </p:sp>
      <p:sp>
        <p:nvSpPr>
          <p:cNvPr id="165" name="Google Shape;165;g242174534b9_1_1"/>
          <p:cNvSpPr txBox="1"/>
          <p:nvPr/>
        </p:nvSpPr>
        <p:spPr>
          <a:xfrm>
            <a:off x="6542175" y="1980375"/>
            <a:ext cx="2562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Comunidade</a:t>
            </a:r>
            <a:endParaRPr sz="500"/>
          </a:p>
        </p:txBody>
      </p:sp>
      <p:sp>
        <p:nvSpPr>
          <p:cNvPr id="166" name="Google Shape;166;g242174534b9_1_1"/>
          <p:cNvSpPr txBox="1"/>
          <p:nvPr/>
        </p:nvSpPr>
        <p:spPr>
          <a:xfrm>
            <a:off x="323775" y="209550"/>
            <a:ext cx="35814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Princípios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7" name="Google Shape;167;g242174534b9_1_1"/>
          <p:cNvSpPr/>
          <p:nvPr/>
        </p:nvSpPr>
        <p:spPr>
          <a:xfrm>
            <a:off x="1766200" y="373380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42174534b9_1_1"/>
          <p:cNvSpPr/>
          <p:nvPr/>
        </p:nvSpPr>
        <p:spPr>
          <a:xfrm>
            <a:off x="4799250" y="154305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242174534b9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2174534b9_1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g242174534b9_1_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72" name="Google Shape;172;g242174534b9_1_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" name="Google Shape;173;g242174534b9_1_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g242174534b9_1_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g242174534b9_1_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76" name="Google Shape;176;g242174534b9_1_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g242174534b9_1_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g242174534b9_1_1"/>
          <p:cNvSpPr/>
          <p:nvPr/>
        </p:nvSpPr>
        <p:spPr>
          <a:xfrm>
            <a:off x="304725" y="2954825"/>
            <a:ext cx="1318800" cy="13188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42174534b9_1_1"/>
          <p:cNvSpPr txBox="1"/>
          <p:nvPr/>
        </p:nvSpPr>
        <p:spPr>
          <a:xfrm>
            <a:off x="400525" y="3461675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Visualizar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g242174534b9_1_1"/>
          <p:cNvSpPr/>
          <p:nvPr/>
        </p:nvSpPr>
        <p:spPr>
          <a:xfrm>
            <a:off x="3430175" y="1375100"/>
            <a:ext cx="1318800" cy="13188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42174534b9_1_1"/>
          <p:cNvSpPr txBox="1"/>
          <p:nvPr/>
        </p:nvSpPr>
        <p:spPr>
          <a:xfrm>
            <a:off x="3525975" y="1881950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Modificar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g242174534b9_1_1"/>
          <p:cNvSpPr/>
          <p:nvPr/>
        </p:nvSpPr>
        <p:spPr>
          <a:xfrm>
            <a:off x="6145325" y="2626950"/>
            <a:ext cx="1318800" cy="131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42174534b9_1_1"/>
          <p:cNvSpPr txBox="1"/>
          <p:nvPr/>
        </p:nvSpPr>
        <p:spPr>
          <a:xfrm>
            <a:off x="6241125" y="3133800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Distribuir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2174534b9_1_76"/>
          <p:cNvSpPr txBox="1"/>
          <p:nvPr/>
        </p:nvSpPr>
        <p:spPr>
          <a:xfrm>
            <a:off x="601675" y="1303000"/>
            <a:ext cx="77718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58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Início dos</a:t>
            </a:r>
            <a:endParaRPr sz="58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58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anos 60 e 70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g242174534b9_1_7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90" name="Google Shape;190;g242174534b9_1_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g242174534b9_1_7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242174534b9_1_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g242174534b9_1_7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g242174534b9_1_7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95" name="Google Shape;195;g242174534b9_1_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g242174534b9_1_7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2174534b9_1_89"/>
          <p:cNvSpPr txBox="1"/>
          <p:nvPr/>
        </p:nvSpPr>
        <p:spPr>
          <a:xfrm>
            <a:off x="601675" y="1684000"/>
            <a:ext cx="777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58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Richard Stallman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42174534b9_1_89"/>
          <p:cNvSpPr txBox="1"/>
          <p:nvPr/>
        </p:nvSpPr>
        <p:spPr>
          <a:xfrm>
            <a:off x="4253325" y="2417375"/>
            <a:ext cx="383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52C7E7"/>
                </a:solidFill>
              </a:rPr>
              <a:t>Free Software Foundation (FSF)</a:t>
            </a:r>
            <a:endParaRPr sz="1900">
              <a:solidFill>
                <a:srgbClr val="52C7E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900">
                <a:solidFill>
                  <a:srgbClr val="52C7E7"/>
                </a:solidFill>
              </a:rPr>
              <a:t>                       </a:t>
            </a:r>
            <a:r>
              <a:rPr i="1" lang="pt-BR" sz="1900">
                <a:solidFill>
                  <a:srgbClr val="52C7E7"/>
                </a:solidFill>
              </a:rPr>
              <a:t>início dos anos 80</a:t>
            </a:r>
            <a:endParaRPr i="1" sz="1900">
              <a:solidFill>
                <a:srgbClr val="52C7E7"/>
              </a:solidFill>
            </a:endParaRPr>
          </a:p>
        </p:txBody>
      </p:sp>
      <p:grpSp>
        <p:nvGrpSpPr>
          <p:cNvPr id="203" name="Google Shape;203;g242174534b9_1_8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04" name="Google Shape;204;g242174534b9_1_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242174534b9_1_8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g242174534b9_1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242174534b9_1_8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g242174534b9_1_8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09" name="Google Shape;209;g242174534b9_1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242174534b9_1_8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g242174534b9_1_11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16" name="Google Shape;216;g242174534b9_1_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g242174534b9_1_11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" name="Google Shape;218;g242174534b9_1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42174534b9_1_11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g242174534b9_1_11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21" name="Google Shape;221;g242174534b9_1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242174534b9_1_1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g242174534b9_1_117"/>
          <p:cNvSpPr txBox="1"/>
          <p:nvPr/>
        </p:nvSpPr>
        <p:spPr>
          <a:xfrm>
            <a:off x="1885725" y="1667600"/>
            <a:ext cx="5157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9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(Copyleft)</a:t>
            </a:r>
            <a:endParaRPr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